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2" r:id="rId1"/>
  </p:sldMasterIdLst>
  <p:notesMasterIdLst>
    <p:notesMasterId r:id="rId35"/>
  </p:notesMasterIdLst>
  <p:sldIdLst>
    <p:sldId id="28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8288000" cy="10287000"/>
  <p:notesSz cx="6858000" cy="9144000"/>
  <p:embeddedFontLst>
    <p:embeddedFont>
      <p:font typeface="Gill Sans MT" panose="020B0502020104020203" pitchFamily="34" charset="0"/>
      <p:regular r:id="rId36"/>
      <p:bold r:id="rId37"/>
      <p:italic r:id="rId38"/>
      <p:boldItalic r:id="rId39"/>
    </p:embeddedFont>
    <p:embeddedFont>
      <p:font typeface="Inter" panose="020B0604020202020204" charset="0"/>
      <p:regular r:id="rId40"/>
    </p:embeddedFont>
    <p:embeddedFont>
      <p:font typeface="Inter Bold" panose="020B0604020202020204" charset="0"/>
      <p:regular r:id="rId41"/>
    </p:embeddedFont>
    <p:embeddedFont>
      <p:font typeface="Inter Heavy" panose="020B0604020202020204" charset="0"/>
      <p:regular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22" autoAdjust="0"/>
  </p:normalViewPr>
  <p:slideViewPr>
    <p:cSldViewPr>
      <p:cViewPr varScale="1">
        <p:scale>
          <a:sx n="43" d="100"/>
          <a:sy n="43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0466D-AA0E-49C8-837A-20C89DD3A499}" type="datetimeFigureOut">
              <a:rPr lang="en-US" smtClean="0"/>
              <a:t>11/01/2024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7EC7A-5E9C-4C9C-877E-3A1308B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6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7EC7A-5E9C-4C9C-877E-3A1308B994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0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4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22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39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87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181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93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3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4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6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11/01/2024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47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posed Vision To deliver integrated and efficient retail management solutions through a flexible and scalable platform that empowers businesses to streamline operations and enhance efficiency ac">
            <a:hlinkClick r:id="" action="ppaction://media"/>
            <a:extLst>
              <a:ext uri="{FF2B5EF4-FFF2-40B4-BE49-F238E27FC236}">
                <a16:creationId xmlns:a16="http://schemas.microsoft.com/office/drawing/2014/main" id="{2019C064-D489-9D60-BDCF-6812A9A49A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0"/>
            <a:ext cx="11353800" cy="102870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17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9088" y="0"/>
            <a:ext cx="4068912" cy="10287000"/>
            <a:chOff x="0" y="0"/>
            <a:chExt cx="10716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648" cy="2709333"/>
            </a:xfrm>
            <a:custGeom>
              <a:avLst/>
              <a:gdLst/>
              <a:ahLst/>
              <a:cxnLst/>
              <a:rect l="l" t="t" r="r" b="b"/>
              <a:pathLst>
                <a:path w="1071648" h="2709333">
                  <a:moveTo>
                    <a:pt x="0" y="0"/>
                  </a:moveTo>
                  <a:lnTo>
                    <a:pt x="1071648" y="0"/>
                  </a:lnTo>
                  <a:lnTo>
                    <a:pt x="1071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299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071648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94852" y="1701591"/>
            <a:ext cx="9834186" cy="8229600"/>
            <a:chOff x="0" y="0"/>
            <a:chExt cx="1523573" cy="1274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3573" cy="1274980"/>
            </a:xfrm>
            <a:custGeom>
              <a:avLst/>
              <a:gdLst/>
              <a:ahLst/>
              <a:cxnLst/>
              <a:rect l="l" t="t" r="r" b="b"/>
              <a:pathLst>
                <a:path w="1523573" h="1274980">
                  <a:moveTo>
                    <a:pt x="0" y="0"/>
                  </a:moveTo>
                  <a:lnTo>
                    <a:pt x="1523573" y="0"/>
                  </a:lnTo>
                  <a:lnTo>
                    <a:pt x="1523573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6293" t="-25102" r="-107654" b="-1870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4417" y="2230665"/>
            <a:ext cx="7549549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Odoo’s platform allows for centralized management of multiple retail locations from one system.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Facilitates consistent pricing, inventory visibility, and reporting across stores.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Useful for businesses with franchise models or chains looking to maintain uniformity across outlets.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172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4417" y="4946560"/>
            <a:ext cx="9321924" cy="123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987" b="1" dirty="0">
                <a:solidFill>
                  <a:srgbClr val="7D4DA3"/>
                </a:solidFill>
                <a:latin typeface="Inter Bold"/>
                <a:ea typeface="Inter Bold"/>
                <a:cs typeface="Inter Bold"/>
                <a:sym typeface="Inter Bold"/>
              </a:rPr>
              <a:t>E-COMMERCE </a:t>
            </a:r>
          </a:p>
          <a:p>
            <a:pPr algn="l">
              <a:lnSpc>
                <a:spcPts val="4688"/>
              </a:lnSpc>
            </a:pPr>
            <a:r>
              <a:rPr lang="en-US" sz="4987" b="1" dirty="0">
                <a:solidFill>
                  <a:srgbClr val="7D4DA3"/>
                </a:solidFill>
                <a:latin typeface="Inter Bold"/>
                <a:ea typeface="Inter Bold"/>
                <a:cs typeface="Inter Bold"/>
                <a:sym typeface="Inter Bold"/>
              </a:rPr>
              <a:t>INTEGRATION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16" y="6178041"/>
            <a:ext cx="7549549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The platform seamlessly integrates with Odoo’s e-commerce module, allowing retailers to manage online and offline sales from one interface.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Provides a unified inventory system for online and physical stores.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Helps with order tracking, delivery management, and returns processing for online sales.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endParaRPr lang="en-US" sz="2299" dirty="0">
              <a:solidFill>
                <a:srgbClr val="172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54417" y="687945"/>
            <a:ext cx="9321924" cy="123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987" b="1" dirty="0">
                <a:solidFill>
                  <a:srgbClr val="7D4DA3"/>
                </a:solidFill>
                <a:latin typeface="Inter Bold"/>
                <a:ea typeface="Inter Bold"/>
                <a:cs typeface="Inter Bold"/>
                <a:sym typeface="Inter Bold"/>
              </a:rPr>
              <a:t>MULTI-STORE </a:t>
            </a:r>
          </a:p>
          <a:p>
            <a:pPr algn="l">
              <a:lnSpc>
                <a:spcPts val="4688"/>
              </a:lnSpc>
            </a:pPr>
            <a:r>
              <a:rPr lang="en-US" sz="4987" b="1" dirty="0">
                <a:solidFill>
                  <a:srgbClr val="7D4DA3"/>
                </a:solidFill>
                <a:latin typeface="Inter Bold"/>
                <a:ea typeface="Inter Bold"/>
                <a:cs typeface="Inter Bold"/>
                <a:sym typeface="Inter Bold"/>
              </a:rPr>
              <a:t>MANAGEMENT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281" y="-237544"/>
            <a:ext cx="19126562" cy="3654582"/>
            <a:chOff x="0" y="0"/>
            <a:chExt cx="5037448" cy="9625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7448" cy="962524"/>
            </a:xfrm>
            <a:custGeom>
              <a:avLst/>
              <a:gdLst/>
              <a:ahLst/>
              <a:cxnLst/>
              <a:rect l="l" t="t" r="r" b="b"/>
              <a:pathLst>
                <a:path w="5037448" h="962524">
                  <a:moveTo>
                    <a:pt x="0" y="0"/>
                  </a:moveTo>
                  <a:lnTo>
                    <a:pt x="5037448" y="0"/>
                  </a:lnTo>
                  <a:lnTo>
                    <a:pt x="5037448" y="962524"/>
                  </a:lnTo>
                  <a:lnTo>
                    <a:pt x="0" y="962524"/>
                  </a:lnTo>
                  <a:close/>
                </a:path>
              </a:pathLst>
            </a:custGeom>
            <a:solidFill>
              <a:srgbClr val="47B7C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5037448" cy="943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3098" y="3932367"/>
            <a:ext cx="16621805" cy="2888039"/>
          </a:xfrm>
          <a:custGeom>
            <a:avLst/>
            <a:gdLst/>
            <a:ahLst/>
            <a:cxnLst/>
            <a:rect l="l" t="t" r="r" b="b"/>
            <a:pathLst>
              <a:path w="16621805" h="2888039">
                <a:moveTo>
                  <a:pt x="0" y="0"/>
                </a:moveTo>
                <a:lnTo>
                  <a:pt x="16621804" y="0"/>
                </a:lnTo>
                <a:lnTo>
                  <a:pt x="16621804" y="2888038"/>
                </a:lnTo>
                <a:lnTo>
                  <a:pt x="0" y="288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52861" y="1008461"/>
            <a:ext cx="16230600" cy="4298085"/>
            <a:chOff x="0" y="0"/>
            <a:chExt cx="2514545" cy="6658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4545" cy="665886"/>
            </a:xfrm>
            <a:custGeom>
              <a:avLst/>
              <a:gdLst/>
              <a:ahLst/>
              <a:cxnLst/>
              <a:rect l="l" t="t" r="r" b="b"/>
              <a:pathLst>
                <a:path w="2514545" h="665886">
                  <a:moveTo>
                    <a:pt x="0" y="0"/>
                  </a:moveTo>
                  <a:lnTo>
                    <a:pt x="2514545" y="0"/>
                  </a:lnTo>
                  <a:lnTo>
                    <a:pt x="2514545" y="665886"/>
                  </a:lnTo>
                  <a:lnTo>
                    <a:pt x="0" y="665886"/>
                  </a:lnTo>
                  <a:close/>
                </a:path>
              </a:pathLst>
            </a:custGeom>
            <a:blipFill>
              <a:blip r:embed="rId3"/>
              <a:stretch>
                <a:fillRect t="-80715" b="-8071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83038" y="5841495"/>
            <a:ext cx="9321924" cy="83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sz="6587" b="1" dirty="0">
                <a:solidFill>
                  <a:srgbClr val="47B7C4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0902" y="6799037"/>
            <a:ext cx="16230600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Odoo Retail Management System is a comprehensive and flexible solution designed to meet the diverse needs of modern retail businesses. Its seamless integration of core functions like point of sale, inventory management, customer relationship management, e-commerce, and accounting makes it an all-in-one platform that streamlines operations and enhances efficiency. The system’s scalability and customization options make it suitable for businesses of any size, from small retailers to large multi-store chains. By offering real-time data, omnichannel capabilities, and advanced reporting, Odoo empowers retailers to make informed decisions, optimize inventory, improve customer service, and drive profitability. Its modular approach ensures cost-effectiveness, allowing businesses to start small and expand as needed, making Odoo an ideal choice for growing retail enterprises.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81671"/>
            <a:ext cx="9144000" cy="10718468"/>
            <a:chOff x="0" y="0"/>
            <a:chExt cx="12192000" cy="1429129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4817" r="24817"/>
            <a:stretch>
              <a:fillRect/>
            </a:stretch>
          </p:blipFill>
          <p:spPr>
            <a:xfrm>
              <a:off x="0" y="0"/>
              <a:ext cx="12192000" cy="1429129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89835" y="3713196"/>
            <a:ext cx="607710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Accounating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9835" y="5316504"/>
            <a:ext cx="607710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Module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97627" y="0"/>
            <a:ext cx="11328381" cy="10189733"/>
          </a:xfrm>
          <a:custGeom>
            <a:avLst/>
            <a:gdLst/>
            <a:ahLst/>
            <a:cxnLst/>
            <a:rect l="l" t="t" r="r" b="b"/>
            <a:pathLst>
              <a:path w="11328381" h="10189733">
                <a:moveTo>
                  <a:pt x="0" y="0"/>
                </a:moveTo>
                <a:lnTo>
                  <a:pt x="11328381" y="0"/>
                </a:lnTo>
                <a:lnTo>
                  <a:pt x="11328381" y="10189733"/>
                </a:lnTo>
                <a:lnTo>
                  <a:pt x="0" y="10189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28020"/>
            <a:ext cx="18288000" cy="6099087"/>
          </a:xfrm>
          <a:custGeom>
            <a:avLst/>
            <a:gdLst/>
            <a:ahLst/>
            <a:cxnLst/>
            <a:rect l="l" t="t" r="r" b="b"/>
            <a:pathLst>
              <a:path w="18288000" h="6099087">
                <a:moveTo>
                  <a:pt x="0" y="0"/>
                </a:moveTo>
                <a:lnTo>
                  <a:pt x="18288000" y="0"/>
                </a:lnTo>
                <a:lnTo>
                  <a:pt x="18288000" y="6099087"/>
                </a:lnTo>
                <a:lnTo>
                  <a:pt x="0" y="609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4" t="-525" r="-4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0255"/>
            <a:ext cx="18288000" cy="6206490"/>
          </a:xfrm>
          <a:custGeom>
            <a:avLst/>
            <a:gdLst/>
            <a:ahLst/>
            <a:cxnLst/>
            <a:rect l="l" t="t" r="r" b="b"/>
            <a:pathLst>
              <a:path w="18288000" h="6206490">
                <a:moveTo>
                  <a:pt x="0" y="0"/>
                </a:moveTo>
                <a:lnTo>
                  <a:pt x="18288000" y="0"/>
                </a:lnTo>
                <a:lnTo>
                  <a:pt x="18288000" y="6206490"/>
                </a:lnTo>
                <a:lnTo>
                  <a:pt x="0" y="620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8715"/>
            <a:ext cx="18288000" cy="7989570"/>
          </a:xfrm>
          <a:custGeom>
            <a:avLst/>
            <a:gdLst/>
            <a:ahLst/>
            <a:cxnLst/>
            <a:rect l="l" t="t" r="r" b="b"/>
            <a:pathLst>
              <a:path w="18288000" h="7989570">
                <a:moveTo>
                  <a:pt x="0" y="0"/>
                </a:moveTo>
                <a:lnTo>
                  <a:pt x="18288000" y="0"/>
                </a:lnTo>
                <a:lnTo>
                  <a:pt x="18288000" y="7989570"/>
                </a:lnTo>
                <a:lnTo>
                  <a:pt x="0" y="798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37485"/>
            <a:ext cx="18288000" cy="4812030"/>
          </a:xfrm>
          <a:custGeom>
            <a:avLst/>
            <a:gdLst/>
            <a:ahLst/>
            <a:cxnLst/>
            <a:rect l="l" t="t" r="r" b="b"/>
            <a:pathLst>
              <a:path w="18288000" h="4812030">
                <a:moveTo>
                  <a:pt x="0" y="0"/>
                </a:moveTo>
                <a:lnTo>
                  <a:pt x="18288000" y="0"/>
                </a:lnTo>
                <a:lnTo>
                  <a:pt x="18288000" y="4812030"/>
                </a:lnTo>
                <a:lnTo>
                  <a:pt x="0" y="481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89477" y="0"/>
            <a:ext cx="9509046" cy="10287000"/>
          </a:xfrm>
          <a:custGeom>
            <a:avLst/>
            <a:gdLst/>
            <a:ahLst/>
            <a:cxnLst/>
            <a:rect l="l" t="t" r="r" b="b"/>
            <a:pathLst>
              <a:path w="9509046" h="10287000">
                <a:moveTo>
                  <a:pt x="0" y="0"/>
                </a:moveTo>
                <a:lnTo>
                  <a:pt x="9509046" y="0"/>
                </a:lnTo>
                <a:lnTo>
                  <a:pt x="95090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71600"/>
            <a:ext cx="18288000" cy="7543800"/>
          </a:xfrm>
          <a:custGeom>
            <a:avLst/>
            <a:gdLst/>
            <a:ahLst/>
            <a:cxnLst/>
            <a:rect l="l" t="t" r="r" b="b"/>
            <a:pathLst>
              <a:path w="18288000" h="75438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17303" y="3118491"/>
            <a:ext cx="1330189" cy="1369874"/>
            <a:chOff x="0" y="0"/>
            <a:chExt cx="271273" cy="2793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1273" cy="279366"/>
            </a:xfrm>
            <a:custGeom>
              <a:avLst/>
              <a:gdLst/>
              <a:ahLst/>
              <a:cxnLst/>
              <a:rect l="l" t="t" r="r" b="b"/>
              <a:pathLst>
                <a:path w="271273" h="279366">
                  <a:moveTo>
                    <a:pt x="0" y="0"/>
                  </a:moveTo>
                  <a:lnTo>
                    <a:pt x="271273" y="0"/>
                  </a:lnTo>
                  <a:lnTo>
                    <a:pt x="271273" y="279366"/>
                  </a:lnTo>
                  <a:lnTo>
                    <a:pt x="0" y="279366"/>
                  </a:lnTo>
                  <a:close/>
                </a:path>
              </a:pathLst>
            </a:custGeom>
            <a:solidFill>
              <a:srgbClr val="94B2C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71273" cy="260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36868" y="4580358"/>
            <a:ext cx="712791" cy="734057"/>
            <a:chOff x="0" y="0"/>
            <a:chExt cx="145364" cy="149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364" cy="149700"/>
            </a:xfrm>
            <a:custGeom>
              <a:avLst/>
              <a:gdLst/>
              <a:ahLst/>
              <a:cxnLst/>
              <a:rect l="l" t="t" r="r" b="b"/>
              <a:pathLst>
                <a:path w="145364" h="149700">
                  <a:moveTo>
                    <a:pt x="0" y="0"/>
                  </a:moveTo>
                  <a:lnTo>
                    <a:pt x="145364" y="0"/>
                  </a:lnTo>
                  <a:lnTo>
                    <a:pt x="145364" y="149700"/>
                  </a:lnTo>
                  <a:lnTo>
                    <a:pt x="0" y="149700"/>
                  </a:lnTo>
                  <a:close/>
                </a:path>
              </a:pathLst>
            </a:custGeom>
            <a:solidFill>
              <a:srgbClr val="94B2C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45364" cy="13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767472" y="1095082"/>
            <a:ext cx="324030" cy="30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444" y="3769744"/>
            <a:ext cx="4466379" cy="143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78"/>
              </a:lnSpc>
            </a:pPr>
            <a:r>
              <a:rPr lang="en-US" sz="11253">
                <a:solidFill>
                  <a:srgbClr val="077FFC"/>
                </a:solidFill>
                <a:latin typeface="Inter"/>
                <a:ea typeface="Inter"/>
                <a:cs typeface="Inter"/>
                <a:sym typeface="Inter"/>
              </a:rPr>
              <a:t>Smart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36674" y="5484104"/>
            <a:ext cx="7331490" cy="143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78"/>
              </a:lnSpc>
            </a:pPr>
            <a:r>
              <a:rPr lang="en-US" sz="11253" b="1">
                <a:solidFill>
                  <a:srgbClr val="17224D"/>
                </a:solidFill>
                <a:latin typeface="Inter Heavy"/>
                <a:ea typeface="Inter Heavy"/>
                <a:cs typeface="Inter Heavy"/>
                <a:sym typeface="Inter Heavy"/>
              </a:rPr>
              <a:t>Solutions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06444" y="7282116"/>
            <a:ext cx="10475111" cy="52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  <a:spcBef>
                <a:spcPct val="0"/>
              </a:spcBef>
            </a:pPr>
            <a:r>
              <a:rPr lang="en-US" sz="3005" u="sng" spc="853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ODOO RETAIL MANAGEMENT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06444" y="8399571"/>
            <a:ext cx="10261719" cy="38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  <a:spcBef>
                <a:spcPct val="0"/>
              </a:spcBef>
            </a:pPr>
            <a:r>
              <a:rPr lang="en-US" sz="2217" u="sng" spc="629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STREAMLINING RETAIL OPERATIONS WITH ODOO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175" y="130276"/>
            <a:ext cx="5477709" cy="35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6105" lvl="1" indent="-218052" algn="l">
              <a:lnSpc>
                <a:spcPts val="4019"/>
              </a:lnSpc>
              <a:buFont typeface="Arial"/>
              <a:buChar char="•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General </a:t>
            </a:r>
            <a:r>
              <a:rPr lang="en-US" sz="2019" b="1" dirty="0" err="1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Auditor:Diaa</a:t>
            </a: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 Ezzat </a:t>
            </a:r>
            <a:r>
              <a:rPr lang="en-US" sz="2019" b="1" dirty="0" err="1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Hmadan</a:t>
            </a:r>
            <a:endParaRPr lang="en-US" sz="2019" b="1" dirty="0">
              <a:solidFill>
                <a:srgbClr val="17224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36105" lvl="1" indent="-218052" algn="l">
              <a:lnSpc>
                <a:spcPts val="4019"/>
              </a:lnSpc>
              <a:buFont typeface="Arial"/>
              <a:buChar char="•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Abdullah Muhammed Abdul Hamid</a:t>
            </a:r>
          </a:p>
          <a:p>
            <a:pPr marL="436105" lvl="1" indent="-218052" algn="l">
              <a:lnSpc>
                <a:spcPts val="4019"/>
              </a:lnSpc>
              <a:buFont typeface="Arial"/>
              <a:buChar char="•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 Shady Ahmed Muhammad</a:t>
            </a:r>
          </a:p>
          <a:p>
            <a:pPr marL="436105" lvl="1" indent="-218052" algn="l">
              <a:lnSpc>
                <a:spcPts val="4019"/>
              </a:lnSpc>
              <a:buFont typeface="Arial"/>
              <a:buChar char="•"/>
            </a:pPr>
            <a:r>
              <a:rPr lang="en-US" sz="2019" b="1" dirty="0" err="1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Safia</a:t>
            </a: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 Yusuf </a:t>
            </a:r>
            <a:r>
              <a:rPr lang="en-US" sz="2019" b="1" dirty="0" err="1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Abdelghany</a:t>
            </a:r>
            <a:endParaRPr lang="en-US" sz="2019" b="1" dirty="0">
              <a:solidFill>
                <a:srgbClr val="17224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36105" lvl="1" indent="-218052" algn="l">
              <a:lnSpc>
                <a:spcPts val="4019"/>
              </a:lnSpc>
              <a:buFont typeface="Arial"/>
              <a:buChar char="•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Nada Muhammad Ahmed</a:t>
            </a:r>
          </a:p>
          <a:p>
            <a:pPr marL="436105" lvl="1" indent="-218052" algn="l">
              <a:lnSpc>
                <a:spcPts val="4019"/>
              </a:lnSpc>
              <a:buFont typeface="Arial"/>
              <a:buChar char="•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Wafaa Atef Ahmed</a:t>
            </a:r>
          </a:p>
          <a:p>
            <a:pPr marL="436105" lvl="1" indent="-218052" algn="l">
              <a:lnSpc>
                <a:spcPts val="4019"/>
              </a:lnSpc>
              <a:buFont typeface="Arial"/>
              <a:buChar char="•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Abdul Rahman Al- Sayed Ahmed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91615"/>
            <a:ext cx="18288000" cy="7303770"/>
          </a:xfrm>
          <a:custGeom>
            <a:avLst/>
            <a:gdLst/>
            <a:ahLst/>
            <a:cxnLst/>
            <a:rect l="l" t="t" r="r" b="b"/>
            <a:pathLst>
              <a:path w="18288000" h="7303770">
                <a:moveTo>
                  <a:pt x="0" y="0"/>
                </a:moveTo>
                <a:lnTo>
                  <a:pt x="18288000" y="0"/>
                </a:lnTo>
                <a:lnTo>
                  <a:pt x="18288000" y="7303770"/>
                </a:lnTo>
                <a:lnTo>
                  <a:pt x="0" y="7303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06040"/>
            <a:ext cx="18288000" cy="5074920"/>
          </a:xfrm>
          <a:custGeom>
            <a:avLst/>
            <a:gdLst/>
            <a:ahLst/>
            <a:cxnLst/>
            <a:rect l="l" t="t" r="r" b="b"/>
            <a:pathLst>
              <a:path w="18288000" h="5074920">
                <a:moveTo>
                  <a:pt x="0" y="0"/>
                </a:moveTo>
                <a:lnTo>
                  <a:pt x="18288000" y="0"/>
                </a:lnTo>
                <a:lnTo>
                  <a:pt x="18288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8871" y="0"/>
            <a:ext cx="11790258" cy="10287000"/>
          </a:xfrm>
          <a:custGeom>
            <a:avLst/>
            <a:gdLst/>
            <a:ahLst/>
            <a:cxnLst/>
            <a:rect l="l" t="t" r="r" b="b"/>
            <a:pathLst>
              <a:path w="11790258" h="10287000">
                <a:moveTo>
                  <a:pt x="0" y="0"/>
                </a:moveTo>
                <a:lnTo>
                  <a:pt x="11790258" y="0"/>
                </a:lnTo>
                <a:lnTo>
                  <a:pt x="117902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3552" y="0"/>
            <a:ext cx="16760896" cy="10287000"/>
          </a:xfrm>
          <a:custGeom>
            <a:avLst/>
            <a:gdLst/>
            <a:ahLst/>
            <a:cxnLst/>
            <a:rect l="l" t="t" r="r" b="b"/>
            <a:pathLst>
              <a:path w="16760896" h="10287000">
                <a:moveTo>
                  <a:pt x="0" y="0"/>
                </a:moveTo>
                <a:lnTo>
                  <a:pt x="16760896" y="0"/>
                </a:lnTo>
                <a:lnTo>
                  <a:pt x="167608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88920"/>
            <a:ext cx="18288000" cy="4709160"/>
          </a:xfrm>
          <a:custGeom>
            <a:avLst/>
            <a:gdLst/>
            <a:ahLst/>
            <a:cxnLst/>
            <a:rect l="l" t="t" r="r" b="b"/>
            <a:pathLst>
              <a:path w="18288000" h="4709160">
                <a:moveTo>
                  <a:pt x="0" y="0"/>
                </a:moveTo>
                <a:lnTo>
                  <a:pt x="18288000" y="0"/>
                </a:lnTo>
                <a:lnTo>
                  <a:pt x="18288000" y="4709160"/>
                </a:lnTo>
                <a:lnTo>
                  <a:pt x="0" y="4709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17295"/>
            <a:ext cx="18288000" cy="7852410"/>
          </a:xfrm>
          <a:custGeom>
            <a:avLst/>
            <a:gdLst/>
            <a:ahLst/>
            <a:cxnLst/>
            <a:rect l="l" t="t" r="r" b="b"/>
            <a:pathLst>
              <a:path w="18288000" h="7852410">
                <a:moveTo>
                  <a:pt x="0" y="0"/>
                </a:moveTo>
                <a:lnTo>
                  <a:pt x="18288000" y="0"/>
                </a:lnTo>
                <a:lnTo>
                  <a:pt x="18288000" y="7852410"/>
                </a:lnTo>
                <a:lnTo>
                  <a:pt x="0" y="7852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08960"/>
            <a:ext cx="18288000" cy="4069080"/>
          </a:xfrm>
          <a:custGeom>
            <a:avLst/>
            <a:gdLst/>
            <a:ahLst/>
            <a:cxnLst/>
            <a:rect l="l" t="t" r="r" b="b"/>
            <a:pathLst>
              <a:path w="18288000" h="4069080">
                <a:moveTo>
                  <a:pt x="0" y="0"/>
                </a:moveTo>
                <a:lnTo>
                  <a:pt x="18288000" y="0"/>
                </a:lnTo>
                <a:lnTo>
                  <a:pt x="18288000" y="4069080"/>
                </a:lnTo>
                <a:lnTo>
                  <a:pt x="0" y="4069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77490"/>
            <a:ext cx="18288000" cy="4732020"/>
          </a:xfrm>
          <a:custGeom>
            <a:avLst/>
            <a:gdLst/>
            <a:ahLst/>
            <a:cxnLst/>
            <a:rect l="l" t="t" r="r" b="b"/>
            <a:pathLst>
              <a:path w="18288000" h="4732020">
                <a:moveTo>
                  <a:pt x="0" y="0"/>
                </a:moveTo>
                <a:lnTo>
                  <a:pt x="18288000" y="0"/>
                </a:lnTo>
                <a:lnTo>
                  <a:pt x="18288000" y="4732020"/>
                </a:lnTo>
                <a:lnTo>
                  <a:pt x="0" y="473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17295"/>
            <a:ext cx="18288000" cy="7852410"/>
          </a:xfrm>
          <a:custGeom>
            <a:avLst/>
            <a:gdLst/>
            <a:ahLst/>
            <a:cxnLst/>
            <a:rect l="l" t="t" r="r" b="b"/>
            <a:pathLst>
              <a:path w="18288000" h="7852410">
                <a:moveTo>
                  <a:pt x="0" y="0"/>
                </a:moveTo>
                <a:lnTo>
                  <a:pt x="18288000" y="0"/>
                </a:lnTo>
                <a:lnTo>
                  <a:pt x="18288000" y="7852410"/>
                </a:lnTo>
                <a:lnTo>
                  <a:pt x="0" y="7852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11755"/>
            <a:ext cx="18288000" cy="5063490"/>
          </a:xfrm>
          <a:custGeom>
            <a:avLst/>
            <a:gdLst/>
            <a:ahLst/>
            <a:cxnLst/>
            <a:rect l="l" t="t" r="r" b="b"/>
            <a:pathLst>
              <a:path w="18288000" h="5063490">
                <a:moveTo>
                  <a:pt x="0" y="0"/>
                </a:moveTo>
                <a:lnTo>
                  <a:pt x="18288000" y="0"/>
                </a:lnTo>
                <a:lnTo>
                  <a:pt x="18288000" y="5063490"/>
                </a:lnTo>
                <a:lnTo>
                  <a:pt x="0" y="5063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453" y="0"/>
            <a:ext cx="17429094" cy="5143500"/>
            <a:chOff x="0" y="0"/>
            <a:chExt cx="3554416" cy="1048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54416" cy="1048944"/>
            </a:xfrm>
            <a:custGeom>
              <a:avLst/>
              <a:gdLst/>
              <a:ahLst/>
              <a:cxnLst/>
              <a:rect l="l" t="t" r="r" b="b"/>
              <a:pathLst>
                <a:path w="3554416" h="1048944">
                  <a:moveTo>
                    <a:pt x="0" y="0"/>
                  </a:moveTo>
                  <a:lnTo>
                    <a:pt x="3554416" y="0"/>
                  </a:lnTo>
                  <a:lnTo>
                    <a:pt x="3554416" y="1048944"/>
                  </a:lnTo>
                  <a:lnTo>
                    <a:pt x="0" y="1048944"/>
                  </a:lnTo>
                  <a:close/>
                </a:path>
              </a:pathLst>
            </a:custGeom>
            <a:solidFill>
              <a:srgbClr val="D4E2D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3554416" cy="1029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741711" y="8801000"/>
            <a:ext cx="8800716" cy="914600"/>
          </a:xfrm>
          <a:custGeom>
            <a:avLst/>
            <a:gdLst/>
            <a:ahLst/>
            <a:cxnLst/>
            <a:rect l="l" t="t" r="r" b="b"/>
            <a:pathLst>
              <a:path w="8800716" h="914600">
                <a:moveTo>
                  <a:pt x="0" y="0"/>
                </a:moveTo>
                <a:lnTo>
                  <a:pt x="8800716" y="0"/>
                </a:lnTo>
                <a:lnTo>
                  <a:pt x="8800716" y="914600"/>
                </a:lnTo>
                <a:lnTo>
                  <a:pt x="0" y="914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595" b="-335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741711" y="1028700"/>
            <a:ext cx="8800716" cy="8229600"/>
            <a:chOff x="0" y="0"/>
            <a:chExt cx="1363461" cy="12749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3461" cy="1274980"/>
            </a:xfrm>
            <a:custGeom>
              <a:avLst/>
              <a:gdLst/>
              <a:ahLst/>
              <a:cxnLst/>
              <a:rect l="l" t="t" r="r" b="b"/>
              <a:pathLst>
                <a:path w="1363461" h="1274980">
                  <a:moveTo>
                    <a:pt x="0" y="0"/>
                  </a:moveTo>
                  <a:lnTo>
                    <a:pt x="1363461" y="0"/>
                  </a:lnTo>
                  <a:lnTo>
                    <a:pt x="1363461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35728" r="-35862" b="-309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6767472" y="1095082"/>
            <a:ext cx="324030" cy="30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453" y="2170804"/>
            <a:ext cx="6713011" cy="97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1"/>
              </a:lnSpc>
            </a:pPr>
            <a:r>
              <a:rPr lang="en-US" sz="7554" b="1" dirty="0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453" y="3414445"/>
            <a:ext cx="6896658" cy="14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78"/>
              </a:lnSpc>
            </a:pPr>
            <a:r>
              <a:rPr lang="en-US" sz="11253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TO ODOO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0604" y="5749658"/>
            <a:ext cx="5267417" cy="43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349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 What is Odoo?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9556" y="6547381"/>
            <a:ext cx="7172052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Odoo is a suite of open-source business apps.</a:t>
            </a:r>
          </a:p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Offers tools for ERP, CRM, inventory, </a:t>
            </a:r>
            <a:r>
              <a:rPr lang="en-US" sz="2399" dirty="0" err="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POS,and</a:t>
            </a:r>
            <a:r>
              <a:rPr lang="en-US" sz="23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more.</a:t>
            </a:r>
          </a:p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Tailored for businesses of all sizes.</a:t>
            </a:r>
          </a:p>
          <a:p>
            <a:pPr marL="518157" lvl="1" indent="-259078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Scalable and modular structure.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 dirty="0">
              <a:solidFill>
                <a:srgbClr val="17224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03120"/>
            <a:ext cx="18288000" cy="6080760"/>
          </a:xfrm>
          <a:custGeom>
            <a:avLst/>
            <a:gdLst/>
            <a:ahLst/>
            <a:cxnLst/>
            <a:rect l="l" t="t" r="r" b="b"/>
            <a:pathLst>
              <a:path w="18288000" h="6080760">
                <a:moveTo>
                  <a:pt x="0" y="0"/>
                </a:moveTo>
                <a:lnTo>
                  <a:pt x="18288000" y="0"/>
                </a:lnTo>
                <a:lnTo>
                  <a:pt x="18288000" y="6080760"/>
                </a:lnTo>
                <a:lnTo>
                  <a:pt x="0" y="60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1885" y="2698385"/>
            <a:ext cx="13084230" cy="4890231"/>
          </a:xfrm>
          <a:custGeom>
            <a:avLst/>
            <a:gdLst/>
            <a:ahLst/>
            <a:cxnLst/>
            <a:rect l="l" t="t" r="r" b="b"/>
            <a:pathLst>
              <a:path w="13084230" h="4890231">
                <a:moveTo>
                  <a:pt x="0" y="0"/>
                </a:moveTo>
                <a:lnTo>
                  <a:pt x="13084230" y="0"/>
                </a:lnTo>
                <a:lnTo>
                  <a:pt x="13084230" y="4890230"/>
                </a:lnTo>
                <a:lnTo>
                  <a:pt x="0" y="4890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725930"/>
            <a:ext cx="18288000" cy="6835140"/>
          </a:xfrm>
          <a:custGeom>
            <a:avLst/>
            <a:gdLst/>
            <a:ahLst/>
            <a:cxnLst/>
            <a:rect l="l" t="t" r="r" b="b"/>
            <a:pathLst>
              <a:path w="18288000" h="6835140">
                <a:moveTo>
                  <a:pt x="0" y="0"/>
                </a:moveTo>
                <a:lnTo>
                  <a:pt x="18288000" y="0"/>
                </a:lnTo>
                <a:lnTo>
                  <a:pt x="18288000" y="6835140"/>
                </a:lnTo>
                <a:lnTo>
                  <a:pt x="0" y="683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46145"/>
            <a:ext cx="18288000" cy="3394710"/>
          </a:xfrm>
          <a:custGeom>
            <a:avLst/>
            <a:gdLst/>
            <a:ahLst/>
            <a:cxnLst/>
            <a:rect l="l" t="t" r="r" b="b"/>
            <a:pathLst>
              <a:path w="18288000" h="3394710">
                <a:moveTo>
                  <a:pt x="0" y="0"/>
                </a:moveTo>
                <a:lnTo>
                  <a:pt x="18288000" y="0"/>
                </a:lnTo>
                <a:lnTo>
                  <a:pt x="18288000" y="3394710"/>
                </a:lnTo>
                <a:lnTo>
                  <a:pt x="0" y="3394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0700" y="1888732"/>
            <a:ext cx="19126562" cy="4314426"/>
            <a:chOff x="0" y="0"/>
            <a:chExt cx="5037448" cy="1136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7448" cy="1136310"/>
            </a:xfrm>
            <a:custGeom>
              <a:avLst/>
              <a:gdLst/>
              <a:ahLst/>
              <a:cxnLst/>
              <a:rect l="l" t="t" r="r" b="b"/>
              <a:pathLst>
                <a:path w="5037448" h="1136310">
                  <a:moveTo>
                    <a:pt x="0" y="0"/>
                  </a:moveTo>
                  <a:lnTo>
                    <a:pt x="5037448" y="0"/>
                  </a:lnTo>
                  <a:lnTo>
                    <a:pt x="5037448" y="1136310"/>
                  </a:lnTo>
                  <a:lnTo>
                    <a:pt x="0" y="1136310"/>
                  </a:lnTo>
                  <a:close/>
                </a:path>
              </a:pathLst>
            </a:custGeom>
            <a:solidFill>
              <a:srgbClr val="E2DF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5037448" cy="1117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5737" y="801956"/>
            <a:ext cx="8864692" cy="8380144"/>
            <a:chOff x="0" y="0"/>
            <a:chExt cx="1373373" cy="12724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3373" cy="1272473"/>
            </a:xfrm>
            <a:custGeom>
              <a:avLst/>
              <a:gdLst/>
              <a:ahLst/>
              <a:cxnLst/>
              <a:rect l="l" t="t" r="r" b="b"/>
              <a:pathLst>
                <a:path w="1373373" h="1272473">
                  <a:moveTo>
                    <a:pt x="0" y="0"/>
                  </a:moveTo>
                  <a:lnTo>
                    <a:pt x="1373373" y="0"/>
                  </a:lnTo>
                  <a:lnTo>
                    <a:pt x="1373373" y="1272473"/>
                  </a:lnTo>
                  <a:lnTo>
                    <a:pt x="0" y="1272473"/>
                  </a:lnTo>
                  <a:close/>
                </a:path>
              </a:pathLst>
            </a:custGeom>
            <a:blipFill>
              <a:blip r:embed="rId2"/>
              <a:stretch>
                <a:fillRect l="-8161" r="-816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32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24611" y="2647095"/>
            <a:ext cx="5582059" cy="287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81"/>
              </a:lnSpc>
            </a:pPr>
            <a:r>
              <a:rPr lang="en-US" sz="1168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1170" y="5517125"/>
            <a:ext cx="5477709" cy="35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6105" lvl="1" indent="-218052">
              <a:lnSpc>
                <a:spcPts val="4019"/>
              </a:lnSpc>
              <a:buFontTx/>
              <a:buAutoNum type="arabicPeriod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General </a:t>
            </a:r>
            <a:r>
              <a:rPr lang="en-US" sz="2019" b="1" dirty="0" err="1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Auditor:Diaa</a:t>
            </a: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 Ezzat </a:t>
            </a:r>
            <a:r>
              <a:rPr lang="en-US" sz="2019" b="1" dirty="0" err="1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Hmadan</a:t>
            </a:r>
            <a:endParaRPr lang="en-US" sz="2019" b="1" dirty="0">
              <a:solidFill>
                <a:srgbClr val="17224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36105" lvl="1" indent="-218052" algn="l">
              <a:lnSpc>
                <a:spcPts val="4019"/>
              </a:lnSpc>
              <a:buAutoNum type="arabicPeriod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Abdullah Muhammed Abdul Hamid</a:t>
            </a:r>
          </a:p>
          <a:p>
            <a:pPr marL="436105" lvl="1" indent="-218052" algn="l">
              <a:lnSpc>
                <a:spcPts val="4019"/>
              </a:lnSpc>
              <a:buAutoNum type="arabicPeriod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 Shady Ahmed Muhammad</a:t>
            </a:r>
          </a:p>
          <a:p>
            <a:pPr marL="436105" lvl="1" indent="-218052" algn="l">
              <a:lnSpc>
                <a:spcPts val="4019"/>
              </a:lnSpc>
              <a:buAutoNum type="arabicPeriod"/>
            </a:pPr>
            <a:r>
              <a:rPr lang="en-US" sz="2019" b="1" dirty="0" err="1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Safia</a:t>
            </a: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 Yusuf </a:t>
            </a:r>
            <a:r>
              <a:rPr lang="en-US" sz="2019" b="1" dirty="0" err="1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Abdelghany</a:t>
            </a:r>
            <a:endParaRPr lang="en-US" sz="2019" b="1" dirty="0">
              <a:solidFill>
                <a:srgbClr val="17224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36105" lvl="1" indent="-218052" algn="l">
              <a:lnSpc>
                <a:spcPts val="4019"/>
              </a:lnSpc>
              <a:buAutoNum type="arabicPeriod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Nada Muhammad Ahmed</a:t>
            </a:r>
          </a:p>
          <a:p>
            <a:pPr marL="436105" lvl="1" indent="-218052" algn="l">
              <a:lnSpc>
                <a:spcPts val="4019"/>
              </a:lnSpc>
              <a:buAutoNum type="arabicPeriod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Wafaa Atef Ahmed</a:t>
            </a:r>
          </a:p>
          <a:p>
            <a:pPr marL="436105" lvl="1" indent="-218052" algn="l">
              <a:lnSpc>
                <a:spcPts val="4019"/>
              </a:lnSpc>
              <a:buAutoNum type="arabicPeriod"/>
            </a:pPr>
            <a:r>
              <a:rPr lang="en-US" sz="2019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Abdul Rahman Al- Sayed Ahmed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623" y="8507868"/>
            <a:ext cx="9938888" cy="1481814"/>
          </a:xfrm>
          <a:custGeom>
            <a:avLst/>
            <a:gdLst/>
            <a:ahLst/>
            <a:cxnLst/>
            <a:rect l="l" t="t" r="r" b="b"/>
            <a:pathLst>
              <a:path w="9938888" h="1481814">
                <a:moveTo>
                  <a:pt x="0" y="0"/>
                </a:moveTo>
                <a:lnTo>
                  <a:pt x="9938888" y="0"/>
                </a:lnTo>
                <a:lnTo>
                  <a:pt x="9938888" y="1481814"/>
                </a:lnTo>
                <a:lnTo>
                  <a:pt x="0" y="148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69" b="-826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4623" y="2151086"/>
            <a:ext cx="9938888" cy="7097689"/>
            <a:chOff x="0" y="0"/>
            <a:chExt cx="1539794" cy="10996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9794" cy="1099618"/>
            </a:xfrm>
            <a:custGeom>
              <a:avLst/>
              <a:gdLst/>
              <a:ahLst/>
              <a:cxnLst/>
              <a:rect l="l" t="t" r="r" b="b"/>
              <a:pathLst>
                <a:path w="1539794" h="1099618">
                  <a:moveTo>
                    <a:pt x="0" y="0"/>
                  </a:moveTo>
                  <a:lnTo>
                    <a:pt x="1539794" y="0"/>
                  </a:lnTo>
                  <a:lnTo>
                    <a:pt x="1539794" y="1099618"/>
                  </a:lnTo>
                  <a:lnTo>
                    <a:pt x="0" y="1099618"/>
                  </a:lnTo>
                  <a:close/>
                </a:path>
              </a:pathLst>
            </a:custGeom>
            <a:blipFill>
              <a:blip r:embed="rId3"/>
              <a:stretch>
                <a:fillRect l="-2711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6767472" y="1095082"/>
            <a:ext cx="324030" cy="30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0223" y="2271359"/>
            <a:ext cx="7359131" cy="119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4828" b="1" dirty="0">
                <a:solidFill>
                  <a:srgbClr val="077FFC"/>
                </a:solidFill>
                <a:latin typeface="Inter Bold"/>
                <a:ea typeface="Inter Bold"/>
                <a:cs typeface="Inter Bold"/>
                <a:sym typeface="Inter Bold"/>
              </a:rPr>
              <a:t>Overview of Odoo Retail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30224" y="1678302"/>
            <a:ext cx="4496062" cy="61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4828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Key Business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5966" y="5766158"/>
            <a:ext cx="4224578" cy="324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4392"/>
              </a:lnSpc>
              <a:buFont typeface="Arial"/>
              <a:buChar char="•"/>
            </a:pPr>
            <a:r>
              <a:rPr lang="en-US" sz="1800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Point of Sale (POS)</a:t>
            </a:r>
          </a:p>
          <a:p>
            <a:pPr marL="388620" lvl="1" indent="-194310" algn="l">
              <a:lnSpc>
                <a:spcPts val="4392"/>
              </a:lnSpc>
              <a:buFont typeface="Arial"/>
              <a:buChar char="•"/>
            </a:pPr>
            <a:r>
              <a:rPr lang="en-US" sz="1800" u="none" strike="noStrike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Inventory &amp; Product Management</a:t>
            </a:r>
          </a:p>
          <a:p>
            <a:pPr marL="388620" lvl="1" indent="-194310" algn="l">
              <a:lnSpc>
                <a:spcPts val="4392"/>
              </a:lnSpc>
              <a:buFont typeface="Arial"/>
              <a:buChar char="•"/>
            </a:pPr>
            <a:r>
              <a:rPr lang="en-US" sz="1800" u="none" strike="noStrike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Purchasing and Supplier Management</a:t>
            </a:r>
          </a:p>
          <a:p>
            <a:pPr marL="388620" lvl="1" indent="-194310" algn="l">
              <a:lnSpc>
                <a:spcPts val="4392"/>
              </a:lnSpc>
              <a:buFont typeface="Arial"/>
              <a:buChar char="•"/>
            </a:pPr>
            <a:r>
              <a:rPr lang="en-US" sz="1800" u="none" strike="noStrike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Customer Relationship Management (CRM)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91509" y="6318608"/>
            <a:ext cx="3679565" cy="26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4392"/>
              </a:lnSpc>
              <a:buFont typeface="Arial"/>
              <a:buChar char="•"/>
            </a:pPr>
            <a:r>
              <a:rPr lang="en-US" sz="1800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Accounting and Invoicing</a:t>
            </a:r>
          </a:p>
          <a:p>
            <a:pPr marL="388620" lvl="1" indent="-194310" algn="l">
              <a:lnSpc>
                <a:spcPts val="4392"/>
              </a:lnSpc>
              <a:buFont typeface="Arial"/>
              <a:buChar char="•"/>
            </a:pPr>
            <a:r>
              <a:rPr lang="en-US" sz="1800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Reporting and Analytics</a:t>
            </a:r>
          </a:p>
          <a:p>
            <a:pPr marL="388620" lvl="1" indent="-194310" algn="l">
              <a:lnSpc>
                <a:spcPts val="4392"/>
              </a:lnSpc>
              <a:buFont typeface="Arial"/>
              <a:buChar char="•"/>
            </a:pPr>
            <a:r>
              <a:rPr lang="en-US" sz="1800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Employee Management</a:t>
            </a:r>
          </a:p>
          <a:p>
            <a:pPr marL="388620" lvl="1" indent="-194310" algn="l">
              <a:lnSpc>
                <a:spcPts val="4392"/>
              </a:lnSpc>
              <a:buFont typeface="Arial"/>
              <a:buChar char="•"/>
            </a:pPr>
            <a:r>
              <a:rPr lang="en-US" sz="1800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Multi-Store Management</a:t>
            </a:r>
          </a:p>
          <a:p>
            <a:pPr marL="388620" lvl="1" indent="-194310" algn="l">
              <a:lnSpc>
                <a:spcPts val="4392"/>
              </a:lnSpc>
              <a:buFont typeface="Arial"/>
              <a:buChar char="•"/>
            </a:pPr>
            <a:r>
              <a:rPr lang="en-US" sz="1800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E-commerce Integration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2788" y="3476795"/>
            <a:ext cx="7359131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Odoo is an all-in-one business software solution that includes a robust Retail Management System. It is particularly known for its flexibility, scalability, and integration capabilities, making it a great choice for businesses looking to manage various operations from a single platform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69780" y="2910154"/>
            <a:ext cx="18871837" cy="5836475"/>
            <a:chOff x="0" y="0"/>
            <a:chExt cx="4970360" cy="1537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0361" cy="1537179"/>
            </a:xfrm>
            <a:custGeom>
              <a:avLst/>
              <a:gdLst/>
              <a:ahLst/>
              <a:cxnLst/>
              <a:rect l="l" t="t" r="r" b="b"/>
              <a:pathLst>
                <a:path w="4970361" h="1537179">
                  <a:moveTo>
                    <a:pt x="0" y="0"/>
                  </a:moveTo>
                  <a:lnTo>
                    <a:pt x="4970361" y="0"/>
                  </a:lnTo>
                  <a:lnTo>
                    <a:pt x="4970361" y="1537179"/>
                  </a:lnTo>
                  <a:lnTo>
                    <a:pt x="0" y="1537179"/>
                  </a:lnTo>
                  <a:close/>
                </a:path>
              </a:pathLst>
            </a:custGeom>
            <a:solidFill>
              <a:srgbClr val="CAAE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970360" cy="1518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3890" y="8593593"/>
            <a:ext cx="9491813" cy="1481814"/>
          </a:xfrm>
          <a:custGeom>
            <a:avLst/>
            <a:gdLst/>
            <a:ahLst/>
            <a:cxnLst/>
            <a:rect l="l" t="t" r="r" b="b"/>
            <a:pathLst>
              <a:path w="9491813" h="1481814">
                <a:moveTo>
                  <a:pt x="0" y="0"/>
                </a:moveTo>
                <a:lnTo>
                  <a:pt x="9491814" y="0"/>
                </a:lnTo>
                <a:lnTo>
                  <a:pt x="9491814" y="1481814"/>
                </a:lnTo>
                <a:lnTo>
                  <a:pt x="0" y="148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48" b="-564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33890" y="2160611"/>
            <a:ext cx="9491813" cy="7097689"/>
            <a:chOff x="0" y="0"/>
            <a:chExt cx="1470530" cy="1099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0530" cy="1099618"/>
            </a:xfrm>
            <a:custGeom>
              <a:avLst/>
              <a:gdLst/>
              <a:ahLst/>
              <a:cxnLst/>
              <a:rect l="l" t="t" r="r" b="b"/>
              <a:pathLst>
                <a:path w="1470530" h="1099618">
                  <a:moveTo>
                    <a:pt x="0" y="0"/>
                  </a:moveTo>
                  <a:lnTo>
                    <a:pt x="1470530" y="0"/>
                  </a:lnTo>
                  <a:lnTo>
                    <a:pt x="1470530" y="1099618"/>
                  </a:lnTo>
                  <a:lnTo>
                    <a:pt x="0" y="1099618"/>
                  </a:lnTo>
                  <a:close/>
                </a:path>
              </a:pathLst>
            </a:custGeom>
            <a:blipFill>
              <a:blip r:embed="rId3"/>
              <a:stretch>
                <a:fillRect l="-6877" r="-2601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6767472" y="1095082"/>
            <a:ext cx="324030" cy="30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0169" y="4159436"/>
            <a:ext cx="5542863" cy="83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(POS)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00169" y="3265649"/>
            <a:ext cx="6867303" cy="83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dirty="0">
                <a:solidFill>
                  <a:srgbClr val="201F1F"/>
                </a:solidFill>
                <a:latin typeface="Inter"/>
                <a:ea typeface="Inter"/>
                <a:cs typeface="Inter"/>
                <a:sym typeface="Inter"/>
              </a:rPr>
              <a:t>POINT OF SALE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0169" y="5095875"/>
            <a:ext cx="8188388" cy="380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5860" lvl="1" indent="-232930" algn="just">
              <a:lnSpc>
                <a:spcPts val="3020"/>
              </a:lnSpc>
              <a:buFont typeface="Arial"/>
              <a:buChar char="•"/>
            </a:pPr>
            <a:r>
              <a:rPr lang="en-US" sz="215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Odoo POS is fully integrated with other Odoo apps like Inventory and Sales.</a:t>
            </a:r>
          </a:p>
          <a:p>
            <a:pPr marL="465860" lvl="1" indent="-232930" algn="just">
              <a:lnSpc>
                <a:spcPts val="3020"/>
              </a:lnSpc>
              <a:buFont typeface="Arial"/>
              <a:buChar char="•"/>
            </a:pPr>
            <a:r>
              <a:rPr lang="en-US" sz="215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Supports real-time syncing between physical stores and online platforms.</a:t>
            </a:r>
          </a:p>
          <a:p>
            <a:pPr marL="465860" lvl="1" indent="-232930" algn="just">
              <a:lnSpc>
                <a:spcPts val="3020"/>
              </a:lnSpc>
              <a:buFont typeface="Arial"/>
              <a:buChar char="•"/>
            </a:pPr>
            <a:r>
              <a:rPr lang="en-US" sz="215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Works both online and offline, enabling retailers to continue operations without internet access.</a:t>
            </a:r>
          </a:p>
          <a:p>
            <a:pPr marL="465860" lvl="1" indent="-232930" algn="just">
              <a:lnSpc>
                <a:spcPts val="3020"/>
              </a:lnSpc>
              <a:buFont typeface="Arial"/>
              <a:buChar char="•"/>
            </a:pPr>
            <a:r>
              <a:rPr lang="en-US" sz="215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Accepts multiple payment methods (cash, cards, mobile payments).</a:t>
            </a:r>
          </a:p>
          <a:p>
            <a:pPr marL="465860" lvl="1" indent="-232930" algn="just">
              <a:lnSpc>
                <a:spcPts val="3020"/>
              </a:lnSpc>
              <a:buFont typeface="Arial"/>
              <a:buChar char="•"/>
            </a:pPr>
            <a:r>
              <a:rPr lang="en-US" sz="215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Offers customer data and loyalty program integration.</a:t>
            </a:r>
          </a:p>
          <a:p>
            <a:pPr algn="just">
              <a:lnSpc>
                <a:spcPts val="3020"/>
              </a:lnSpc>
              <a:spcBef>
                <a:spcPct val="0"/>
              </a:spcBef>
            </a:pPr>
            <a:endParaRPr lang="en-US" sz="2157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21951"/>
            <a:ext cx="18288000" cy="2072699"/>
          </a:xfrm>
          <a:custGeom>
            <a:avLst/>
            <a:gdLst/>
            <a:ahLst/>
            <a:cxnLst/>
            <a:rect l="l" t="t" r="r" b="b"/>
            <a:pathLst>
              <a:path w="18288000" h="2072699">
                <a:moveTo>
                  <a:pt x="0" y="0"/>
                </a:moveTo>
                <a:lnTo>
                  <a:pt x="18288000" y="0"/>
                </a:lnTo>
                <a:lnTo>
                  <a:pt x="18288000" y="2072698"/>
                </a:lnTo>
                <a:lnTo>
                  <a:pt x="0" y="207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52" b="-2665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39035" y="733839"/>
            <a:ext cx="8348965" cy="8947488"/>
            <a:chOff x="0" y="0"/>
            <a:chExt cx="1293473" cy="1386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3473" cy="1386200"/>
            </a:xfrm>
            <a:custGeom>
              <a:avLst/>
              <a:gdLst/>
              <a:ahLst/>
              <a:cxnLst/>
              <a:rect l="l" t="t" r="r" b="b"/>
              <a:pathLst>
                <a:path w="1293473" h="1386200">
                  <a:moveTo>
                    <a:pt x="0" y="0"/>
                  </a:moveTo>
                  <a:lnTo>
                    <a:pt x="1293473" y="0"/>
                  </a:lnTo>
                  <a:lnTo>
                    <a:pt x="1293473" y="1386200"/>
                  </a:lnTo>
                  <a:lnTo>
                    <a:pt x="0" y="1386200"/>
                  </a:lnTo>
                  <a:close/>
                </a:path>
              </a:pathLst>
            </a:custGeom>
            <a:blipFill>
              <a:blip r:embed="rId3"/>
              <a:stretch>
                <a:fillRect l="-9265" r="-117331" b="-66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33839"/>
            <a:ext cx="10097997" cy="8947488"/>
            <a:chOff x="0" y="0"/>
            <a:chExt cx="2659555" cy="23565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9555" cy="2356540"/>
            </a:xfrm>
            <a:custGeom>
              <a:avLst/>
              <a:gdLst/>
              <a:ahLst/>
              <a:cxnLst/>
              <a:rect l="l" t="t" r="r" b="b"/>
              <a:pathLst>
                <a:path w="2659555" h="2356540">
                  <a:moveTo>
                    <a:pt x="0" y="0"/>
                  </a:moveTo>
                  <a:lnTo>
                    <a:pt x="2659555" y="0"/>
                  </a:lnTo>
                  <a:lnTo>
                    <a:pt x="2659555" y="2356540"/>
                  </a:lnTo>
                  <a:lnTo>
                    <a:pt x="0" y="23565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2659555" cy="2337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767472" y="1095082"/>
            <a:ext cx="324030" cy="30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4296" y="1152525"/>
            <a:ext cx="10243536" cy="69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4"/>
              </a:lnSpc>
            </a:pPr>
            <a:r>
              <a:rPr lang="en-US" sz="5387" b="1" dirty="0">
                <a:solidFill>
                  <a:srgbClr val="624C67"/>
                </a:solidFill>
                <a:latin typeface="Inter Bold"/>
                <a:ea typeface="Inter Bold"/>
                <a:cs typeface="Inter Bold"/>
                <a:sym typeface="Inter Bold"/>
              </a:rPr>
              <a:t>INVENTORY &amp; PURCHASING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771" y="1933873"/>
            <a:ext cx="10670763" cy="69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4"/>
              </a:lnSpc>
            </a:pPr>
            <a:r>
              <a:rPr lang="en-US" sz="5387" b="1" dirty="0">
                <a:solidFill>
                  <a:srgbClr val="624C67"/>
                </a:solidFill>
                <a:latin typeface="Inter Bold"/>
                <a:ea typeface="Inter Bold"/>
                <a:cs typeface="Inter Bold"/>
                <a:sym typeface="Inter Bold"/>
              </a:rPr>
              <a:t>&amp; PRODUCT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4771" y="2655912"/>
            <a:ext cx="9290233" cy="722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Inventory Management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Odoo automates inventory replenishment, keeps track of stock levels in real-time, and integrates with suppliers for purchasing.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Advanced tracking of products via lot numbers or serial numbers.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Multi-warehouse management, enabling retailers to oversee stock across multiple locations.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Real-time updates for online and offline stock synchronization, reducing overselling issues.</a:t>
            </a:r>
          </a:p>
          <a:p>
            <a:pPr algn="just">
              <a:lnSpc>
                <a:spcPts val="2520"/>
              </a:lnSpc>
            </a:pPr>
            <a:endParaRPr lang="en-US" sz="1800" b="1" dirty="0">
              <a:solidFill>
                <a:srgbClr val="201F1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just">
              <a:lnSpc>
                <a:spcPts val="2520"/>
              </a:lnSpc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Purchasing and Supplier Management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Odoo helps manage supplier relationships by automating purchasing, creating RFQs (Request for Quotation), and tracking purchase orders.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Keeps track of vendor performance, ensuring the best deals and timely deliveries.</a:t>
            </a:r>
          </a:p>
          <a:p>
            <a:pPr algn="just">
              <a:lnSpc>
                <a:spcPts val="2520"/>
              </a:lnSpc>
            </a:pPr>
            <a:endParaRPr lang="en-US" sz="1800" b="1" dirty="0">
              <a:solidFill>
                <a:srgbClr val="201F1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just">
              <a:lnSpc>
                <a:spcPts val="2520"/>
              </a:lnSpc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Product Management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Helps in managing product catalogs, SKUs, variants (e.g., size, color), and categories efficiently.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Integrated with barcode scanning to streamline product identification and inventory updates.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201F1F"/>
                </a:solidFill>
                <a:latin typeface="Inter Bold"/>
                <a:ea typeface="Inter Bold"/>
                <a:cs typeface="Inter Bold"/>
                <a:sym typeface="Inter Bold"/>
              </a:rPr>
              <a:t>Supports bundling and kitting of products, ideal for promotions and seasonal offerings.</a:t>
            </a:r>
          </a:p>
          <a:p>
            <a:pPr algn="just">
              <a:lnSpc>
                <a:spcPts val="2520"/>
              </a:lnSpc>
            </a:pPr>
            <a:endParaRPr lang="en-US" sz="1800" b="1" dirty="0">
              <a:solidFill>
                <a:srgbClr val="201F1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47616" y="0"/>
            <a:ext cx="8169638" cy="10287000"/>
            <a:chOff x="0" y="0"/>
            <a:chExt cx="1265691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5691" cy="1593725"/>
            </a:xfrm>
            <a:custGeom>
              <a:avLst/>
              <a:gdLst/>
              <a:ahLst/>
              <a:cxnLst/>
              <a:rect l="l" t="t" r="r" b="b"/>
              <a:pathLst>
                <a:path w="1265691" h="1593725">
                  <a:moveTo>
                    <a:pt x="0" y="0"/>
                  </a:moveTo>
                  <a:lnTo>
                    <a:pt x="1265691" y="0"/>
                  </a:lnTo>
                  <a:lnTo>
                    <a:pt x="126569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1119" r="-1389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03059" y="3971791"/>
            <a:ext cx="567397" cy="599046"/>
          </a:xfrm>
          <a:custGeom>
            <a:avLst/>
            <a:gdLst/>
            <a:ahLst/>
            <a:cxnLst/>
            <a:rect l="l" t="t" r="r" b="b"/>
            <a:pathLst>
              <a:path w="567397" h="443601">
                <a:moveTo>
                  <a:pt x="0" y="0"/>
                </a:moveTo>
                <a:lnTo>
                  <a:pt x="567396" y="0"/>
                </a:lnTo>
                <a:lnTo>
                  <a:pt x="567396" y="443601"/>
                </a:lnTo>
                <a:lnTo>
                  <a:pt x="0" y="443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5361" y="1160897"/>
            <a:ext cx="9322255" cy="16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Customer Relationship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8070" y="3071099"/>
            <a:ext cx="5112117" cy="83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b="1" dirty="0">
                <a:solidFill>
                  <a:srgbClr val="A76595"/>
                </a:solidFill>
                <a:latin typeface="Inter Bold"/>
                <a:ea typeface="Inter Bold"/>
                <a:cs typeface="Inter Bold"/>
                <a:sym typeface="Inter Bold"/>
              </a:rPr>
              <a:t>(CRM)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312" y="4634893"/>
            <a:ext cx="8668695" cy="438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505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Collects customer data (e.g., contact info, purchase history) to support personalized service and targeted marketing.</a:t>
            </a:r>
          </a:p>
          <a:p>
            <a:pPr marL="474978" lvl="1" indent="-237489" algn="just">
              <a:lnSpc>
                <a:spcPts val="505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Tracks customer interactions and manages loyalty programs, providing rewards and discounts for repeat customers.</a:t>
            </a:r>
          </a:p>
          <a:p>
            <a:pPr marL="474978" lvl="1" indent="-237489" algn="just">
              <a:lnSpc>
                <a:spcPts val="5059"/>
              </a:lnSpc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Facilitates customer support and after-sales service.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4275" y="-226515"/>
            <a:ext cx="9872801" cy="10740030"/>
            <a:chOff x="0" y="0"/>
            <a:chExt cx="1529555" cy="1663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9555" cy="1663912"/>
            </a:xfrm>
            <a:custGeom>
              <a:avLst/>
              <a:gdLst/>
              <a:ahLst/>
              <a:cxnLst/>
              <a:rect l="l" t="t" r="r" b="b"/>
              <a:pathLst>
                <a:path w="1529555" h="1663912">
                  <a:moveTo>
                    <a:pt x="0" y="0"/>
                  </a:moveTo>
                  <a:lnTo>
                    <a:pt x="1529555" y="0"/>
                  </a:lnTo>
                  <a:lnTo>
                    <a:pt x="1529555" y="1663912"/>
                  </a:lnTo>
                  <a:lnTo>
                    <a:pt x="0" y="1663912"/>
                  </a:lnTo>
                  <a:close/>
                </a:path>
              </a:pathLst>
            </a:custGeom>
            <a:blipFill>
              <a:blip r:embed="rId2"/>
              <a:stretch>
                <a:fillRect l="-1260" r="-1066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767472" y="1095082"/>
            <a:ext cx="324030" cy="30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979" y="1667864"/>
            <a:ext cx="6270268" cy="16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b="1" dirty="0">
                <a:solidFill>
                  <a:srgbClr val="833B70"/>
                </a:solidFill>
                <a:latin typeface="Inter Bold"/>
                <a:ea typeface="Inter Bold"/>
                <a:cs typeface="Inter Bold"/>
                <a:sym typeface="Inter Bold"/>
              </a:rPr>
              <a:t>EMPLOYEE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0979" y="4708995"/>
            <a:ext cx="6490681" cy="421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4823"/>
              </a:lnSpc>
              <a:buFont typeface="Arial"/>
              <a:buChar char="•"/>
            </a:pPr>
            <a:r>
              <a:rPr lang="en-US" sz="2399" b="1" dirty="0">
                <a:solidFill>
                  <a:srgbClr val="31517C"/>
                </a:solidFill>
                <a:latin typeface="Inter Bold"/>
                <a:ea typeface="Inter Bold"/>
                <a:cs typeface="Inter Bold"/>
                <a:sym typeface="Inter Bold"/>
              </a:rPr>
              <a:t>Manages employee shifts, roles, and permissions within the POS system.</a:t>
            </a:r>
          </a:p>
          <a:p>
            <a:pPr marL="518157" lvl="1" indent="-259078" algn="just">
              <a:lnSpc>
                <a:spcPts val="4823"/>
              </a:lnSpc>
              <a:buFont typeface="Arial"/>
              <a:buChar char="•"/>
            </a:pPr>
            <a:r>
              <a:rPr lang="en-US" sz="2399" b="1" dirty="0">
                <a:solidFill>
                  <a:srgbClr val="31517C"/>
                </a:solidFill>
                <a:latin typeface="Inter Bold"/>
                <a:ea typeface="Inter Bold"/>
                <a:cs typeface="Inter Bold"/>
                <a:sym typeface="Inter Bold"/>
              </a:rPr>
              <a:t>Tracks individual sales performance and productivity.</a:t>
            </a:r>
          </a:p>
          <a:p>
            <a:pPr marL="518157" lvl="1" indent="-259078" algn="just">
              <a:lnSpc>
                <a:spcPts val="4823"/>
              </a:lnSpc>
              <a:buFont typeface="Arial"/>
              <a:buChar char="•"/>
            </a:pPr>
            <a:r>
              <a:rPr lang="en-US" sz="2399" b="1" dirty="0">
                <a:solidFill>
                  <a:srgbClr val="31517C"/>
                </a:solidFill>
                <a:latin typeface="Inter Bold"/>
                <a:ea typeface="Inter Bold"/>
                <a:cs typeface="Inter Bold"/>
                <a:sym typeface="Inter Bold"/>
              </a:rPr>
              <a:t>Facilitates commission-based pay structures.</a:t>
            </a:r>
          </a:p>
          <a:p>
            <a:pPr algn="just">
              <a:lnSpc>
                <a:spcPts val="4823"/>
              </a:lnSpc>
            </a:pPr>
            <a:endParaRPr lang="en-US" sz="2399" b="1" dirty="0">
              <a:solidFill>
                <a:srgbClr val="31517C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460979" y="3870723"/>
            <a:ext cx="567397" cy="443601"/>
          </a:xfrm>
          <a:custGeom>
            <a:avLst/>
            <a:gdLst/>
            <a:ahLst/>
            <a:cxnLst/>
            <a:rect l="l" t="t" r="r" b="b"/>
            <a:pathLst>
              <a:path w="567397" h="443601">
                <a:moveTo>
                  <a:pt x="0" y="0"/>
                </a:moveTo>
                <a:lnTo>
                  <a:pt x="567397" y="0"/>
                </a:lnTo>
                <a:lnTo>
                  <a:pt x="567397" y="443601"/>
                </a:lnTo>
                <a:lnTo>
                  <a:pt x="0" y="443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82391" y="-56900"/>
            <a:ext cx="5319667" cy="10400801"/>
            <a:chOff x="0" y="0"/>
            <a:chExt cx="1401064" cy="2739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1064" cy="2739305"/>
            </a:xfrm>
            <a:custGeom>
              <a:avLst/>
              <a:gdLst/>
              <a:ahLst/>
              <a:cxnLst/>
              <a:rect l="l" t="t" r="r" b="b"/>
              <a:pathLst>
                <a:path w="1401064" h="2739305">
                  <a:moveTo>
                    <a:pt x="0" y="0"/>
                  </a:moveTo>
                  <a:lnTo>
                    <a:pt x="1401064" y="0"/>
                  </a:lnTo>
                  <a:lnTo>
                    <a:pt x="1401064" y="2739305"/>
                  </a:lnTo>
                  <a:lnTo>
                    <a:pt x="0" y="2739305"/>
                  </a:lnTo>
                  <a:close/>
                </a:path>
              </a:pathLst>
            </a:custGeom>
            <a:solidFill>
              <a:srgbClr val="1A46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401064" cy="2720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6900"/>
            <a:ext cx="529196" cy="10400801"/>
            <a:chOff x="0" y="0"/>
            <a:chExt cx="139377" cy="2739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377" cy="2739305"/>
            </a:xfrm>
            <a:custGeom>
              <a:avLst/>
              <a:gdLst/>
              <a:ahLst/>
              <a:cxnLst/>
              <a:rect l="l" t="t" r="r" b="b"/>
              <a:pathLst>
                <a:path w="139377" h="2739305">
                  <a:moveTo>
                    <a:pt x="0" y="0"/>
                  </a:moveTo>
                  <a:lnTo>
                    <a:pt x="139377" y="0"/>
                  </a:lnTo>
                  <a:lnTo>
                    <a:pt x="139377" y="2739305"/>
                  </a:lnTo>
                  <a:lnTo>
                    <a:pt x="0" y="2739305"/>
                  </a:lnTo>
                  <a:close/>
                </a:path>
              </a:pathLst>
            </a:custGeom>
            <a:solidFill>
              <a:srgbClr val="1A465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39377" cy="2720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77810" y="8714061"/>
            <a:ext cx="6264617" cy="1088477"/>
          </a:xfrm>
          <a:custGeom>
            <a:avLst/>
            <a:gdLst/>
            <a:ahLst/>
            <a:cxnLst/>
            <a:rect l="l" t="t" r="r" b="b"/>
            <a:pathLst>
              <a:path w="6264617" h="1088477">
                <a:moveTo>
                  <a:pt x="0" y="0"/>
                </a:moveTo>
                <a:lnTo>
                  <a:pt x="6264617" y="0"/>
                </a:lnTo>
                <a:lnTo>
                  <a:pt x="6264617" y="1088478"/>
                </a:lnTo>
                <a:lnTo>
                  <a:pt x="0" y="108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449864" y="653088"/>
            <a:ext cx="9122378" cy="8980824"/>
            <a:chOff x="0" y="0"/>
            <a:chExt cx="1121103" cy="11037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1103" cy="1103707"/>
            </a:xfrm>
            <a:custGeom>
              <a:avLst/>
              <a:gdLst/>
              <a:ahLst/>
              <a:cxnLst/>
              <a:rect l="l" t="t" r="r" b="b"/>
              <a:pathLst>
                <a:path w="1121103" h="1103707">
                  <a:moveTo>
                    <a:pt x="0" y="0"/>
                  </a:moveTo>
                  <a:lnTo>
                    <a:pt x="1121103" y="0"/>
                  </a:lnTo>
                  <a:lnTo>
                    <a:pt x="1121103" y="1103707"/>
                  </a:lnTo>
                  <a:lnTo>
                    <a:pt x="0" y="1103707"/>
                  </a:lnTo>
                  <a:close/>
                </a:path>
              </a:pathLst>
            </a:custGeom>
            <a:blipFill>
              <a:blip r:embed="rId3"/>
              <a:stretch>
                <a:fillRect l="-2740" r="-274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6542427" y="1029103"/>
            <a:ext cx="2059630" cy="476836"/>
            <a:chOff x="0" y="0"/>
            <a:chExt cx="542454" cy="1255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2454" cy="125587"/>
            </a:xfrm>
            <a:custGeom>
              <a:avLst/>
              <a:gdLst/>
              <a:ahLst/>
              <a:cxnLst/>
              <a:rect l="l" t="t" r="r" b="b"/>
              <a:pathLst>
                <a:path w="542454" h="125587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542454" cy="10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767472" y="1095082"/>
            <a:ext cx="3240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4FAFB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1465" y="1002666"/>
            <a:ext cx="7210422" cy="71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5587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&amp; INVOICING.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468" y="200013"/>
            <a:ext cx="7210422" cy="71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5587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ACCOUNTING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0823" y="1817392"/>
            <a:ext cx="7210422" cy="71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5587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REPORTING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7173" y="2716878"/>
            <a:ext cx="7210422" cy="71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5587" b="1" dirty="0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&amp; ANALYTICS.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1144" y="3335223"/>
            <a:ext cx="7210422" cy="650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1915" b="1" dirty="0">
                <a:solidFill>
                  <a:srgbClr val="184552"/>
                </a:solidFill>
                <a:latin typeface="Inter Bold"/>
                <a:ea typeface="Inter Bold"/>
                <a:cs typeface="Inter Bold"/>
                <a:sym typeface="Inter Bold"/>
              </a:rPr>
              <a:t>A</a:t>
            </a:r>
            <a:r>
              <a:rPr lang="en-US" sz="1915" b="1" u="sng" dirty="0">
                <a:solidFill>
                  <a:srgbClr val="184552"/>
                </a:solidFill>
                <a:latin typeface="Inter Bold"/>
                <a:ea typeface="Inter Bold"/>
                <a:cs typeface="Inter Bold"/>
                <a:sym typeface="Inter Bold"/>
              </a:rPr>
              <a:t>ccounting and Invoicing</a:t>
            </a:r>
          </a:p>
          <a:p>
            <a:pPr marL="413582" lvl="1" indent="-206791" algn="l">
              <a:lnSpc>
                <a:spcPts val="2854"/>
              </a:lnSpc>
              <a:buFont typeface="Arial"/>
              <a:buChar char="•"/>
            </a:pPr>
            <a:r>
              <a:rPr lang="en-US" sz="1915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Automatic syncing of sales data with Odoo’s accounting module.</a:t>
            </a:r>
          </a:p>
          <a:p>
            <a:pPr marL="413582" lvl="1" indent="-206791" algn="l">
              <a:lnSpc>
                <a:spcPts val="2854"/>
              </a:lnSpc>
              <a:buFont typeface="Arial"/>
              <a:buChar char="•"/>
            </a:pPr>
            <a:r>
              <a:rPr lang="en-US" sz="1915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Real-time tracking of revenues, taxes, and expenses.</a:t>
            </a:r>
          </a:p>
          <a:p>
            <a:pPr marL="413582" lvl="1" indent="-206791" algn="l">
              <a:lnSpc>
                <a:spcPts val="2854"/>
              </a:lnSpc>
              <a:buFont typeface="Arial"/>
              <a:buChar char="•"/>
            </a:pPr>
            <a:r>
              <a:rPr lang="en-US" sz="1915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Helps in creating invoices and tracking payments from both POS and e-commerce sales.</a:t>
            </a:r>
          </a:p>
          <a:p>
            <a:pPr marL="413582" lvl="1" indent="-206791" algn="l">
              <a:lnSpc>
                <a:spcPts val="2854"/>
              </a:lnSpc>
              <a:buFont typeface="Arial"/>
              <a:buChar char="•"/>
            </a:pPr>
            <a:r>
              <a:rPr lang="en-US" sz="1915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Simplifies financial reconciliation by aligning sales with banking and accounting data.</a:t>
            </a:r>
          </a:p>
          <a:p>
            <a:pPr algn="l">
              <a:lnSpc>
                <a:spcPts val="2854"/>
              </a:lnSpc>
            </a:pPr>
            <a:r>
              <a:rPr lang="en-US" sz="1915" b="1" u="sng" dirty="0">
                <a:solidFill>
                  <a:srgbClr val="184552"/>
                </a:solidFill>
                <a:latin typeface="Inter Bold"/>
                <a:ea typeface="Inter Bold"/>
                <a:cs typeface="Inter Bold"/>
                <a:sym typeface="Inter Bold"/>
              </a:rPr>
              <a:t>Reporting and Analytics</a:t>
            </a:r>
          </a:p>
          <a:p>
            <a:pPr marL="413582" lvl="1" indent="-206791" algn="l">
              <a:lnSpc>
                <a:spcPts val="2854"/>
              </a:lnSpc>
              <a:buFont typeface="Arial"/>
              <a:buChar char="•"/>
            </a:pPr>
            <a:r>
              <a:rPr lang="en-US" sz="1915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Generates detailed reports on sales, inventory, customer behavior, and employee performance.</a:t>
            </a:r>
          </a:p>
          <a:p>
            <a:pPr marL="413582" lvl="1" indent="-206791" algn="l">
              <a:lnSpc>
                <a:spcPts val="2854"/>
              </a:lnSpc>
              <a:buFont typeface="Arial"/>
              <a:buChar char="•"/>
            </a:pPr>
            <a:r>
              <a:rPr lang="en-US" sz="1915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Customizable dashboards to provide key performance indicators (KPIs).</a:t>
            </a:r>
          </a:p>
          <a:p>
            <a:pPr marL="413582" lvl="1" indent="-206791" algn="l">
              <a:lnSpc>
                <a:spcPts val="2854"/>
              </a:lnSpc>
              <a:buFont typeface="Arial"/>
              <a:buChar char="•"/>
            </a:pPr>
            <a:r>
              <a:rPr lang="en-US" sz="1915" dirty="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Analytics for inventory turnover, sales trends, and customer demographics, helping businesses make data-driven decisions.</a:t>
            </a:r>
          </a:p>
          <a:p>
            <a:pPr algn="l">
              <a:lnSpc>
                <a:spcPts val="2854"/>
              </a:lnSpc>
            </a:pPr>
            <a:endParaRPr lang="en-US" sz="1915" dirty="0">
              <a:solidFill>
                <a:srgbClr val="17224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413</TotalTime>
  <Words>860</Words>
  <Application>Microsoft Office PowerPoint</Application>
  <PresentationFormat>Custom</PresentationFormat>
  <Paragraphs>130</Paragraphs>
  <Slides>33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Inter</vt:lpstr>
      <vt:lpstr>Gill Sans MT</vt:lpstr>
      <vt:lpstr>Inter Heavy</vt:lpstr>
      <vt:lpstr>Inter Bold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محمد يوسف</cp:lastModifiedBy>
  <cp:revision>10</cp:revision>
  <dcterms:created xsi:type="dcterms:W3CDTF">2006-08-16T00:00:00Z</dcterms:created>
  <dcterms:modified xsi:type="dcterms:W3CDTF">2024-11-01T12:24:40Z</dcterms:modified>
  <dc:identifier>DAGTwPfi3jw</dc:identifier>
</cp:coreProperties>
</file>